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8" r:id="rId3"/>
    <p:sldId id="269" r:id="rId4"/>
    <p:sldId id="258" r:id="rId5"/>
    <p:sldId id="270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71" r:id="rId14"/>
    <p:sldId id="272" r:id="rId15"/>
    <p:sldId id="273" r:id="rId1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810" y="-7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72F59-0B8D-47ED-B0A0-F33A5E95DB24}" type="datetimeFigureOut">
              <a:rPr lang="en-IN" smtClean="0"/>
              <a:pPr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13672-85F6-4B9F-BDC6-20F5F802CD56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72F59-0B8D-47ED-B0A0-F33A5E95DB24}" type="datetimeFigureOut">
              <a:rPr lang="en-IN" smtClean="0"/>
              <a:pPr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13672-85F6-4B9F-BDC6-20F5F802CD56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72F59-0B8D-47ED-B0A0-F33A5E95DB24}" type="datetimeFigureOut">
              <a:rPr lang="en-IN" smtClean="0"/>
              <a:pPr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13672-85F6-4B9F-BDC6-20F5F802CD56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72F59-0B8D-47ED-B0A0-F33A5E95DB24}" type="datetimeFigureOut">
              <a:rPr lang="en-IN" smtClean="0"/>
              <a:pPr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13672-85F6-4B9F-BDC6-20F5F802CD56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72F59-0B8D-47ED-B0A0-F33A5E95DB24}" type="datetimeFigureOut">
              <a:rPr lang="en-IN" smtClean="0"/>
              <a:pPr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13672-85F6-4B9F-BDC6-20F5F802CD56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72F59-0B8D-47ED-B0A0-F33A5E95DB24}" type="datetimeFigureOut">
              <a:rPr lang="en-IN" smtClean="0"/>
              <a:pPr/>
              <a:t>03-07-2016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13672-85F6-4B9F-BDC6-20F5F802CD56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72F59-0B8D-47ED-B0A0-F33A5E95DB24}" type="datetimeFigureOut">
              <a:rPr lang="en-IN" smtClean="0"/>
              <a:pPr/>
              <a:t>03-07-2016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13672-85F6-4B9F-BDC6-20F5F802CD56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72F59-0B8D-47ED-B0A0-F33A5E95DB24}" type="datetimeFigureOut">
              <a:rPr lang="en-IN" smtClean="0"/>
              <a:pPr/>
              <a:t>03-07-2016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13672-85F6-4B9F-BDC6-20F5F802CD56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72F59-0B8D-47ED-B0A0-F33A5E95DB24}" type="datetimeFigureOut">
              <a:rPr lang="en-IN" smtClean="0"/>
              <a:pPr/>
              <a:t>03-07-2016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13672-85F6-4B9F-BDC6-20F5F802CD56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72F59-0B8D-47ED-B0A0-F33A5E95DB24}" type="datetimeFigureOut">
              <a:rPr lang="en-IN" smtClean="0"/>
              <a:pPr/>
              <a:t>03-07-2016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13672-85F6-4B9F-BDC6-20F5F802CD56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72F59-0B8D-47ED-B0A0-F33A5E95DB24}" type="datetimeFigureOut">
              <a:rPr lang="en-IN" smtClean="0"/>
              <a:pPr/>
              <a:t>03-07-2016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13672-85F6-4B9F-BDC6-20F5F802CD56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872F59-0B8D-47ED-B0A0-F33A5E95DB24}" type="datetimeFigureOut">
              <a:rPr lang="en-IN" smtClean="0"/>
              <a:pPr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F13672-85F6-4B9F-BDC6-20F5F802CD56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\Desktop\PPT Front P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71549"/>
            <a:ext cx="8229600" cy="507703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Next, Configure your ad display</a:t>
            </a:r>
            <a:endParaRPr lang="en-I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6174"/>
            <a:ext cx="3754760" cy="3531840"/>
          </a:xfrm>
          <a:solidFill>
            <a:schemeClr val="bg1">
              <a:lumMod val="95000"/>
            </a:schemeClr>
          </a:solidFill>
        </p:spPr>
        <p:txBody>
          <a:bodyPr>
            <a:normAutofit fontScale="92500"/>
          </a:bodyPr>
          <a:lstStyle/>
          <a:p>
            <a:pPr algn="just">
              <a:lnSpc>
                <a:spcPct val="150000"/>
              </a:lnSpc>
            </a:pPr>
            <a:r>
              <a:rPr lang="en-US" sz="1800" dirty="0" smtClean="0"/>
              <a:t>With these settings, the Ads shown will be displayed on Instagram and in the </a:t>
            </a:r>
            <a:r>
              <a:rPr lang="en-US" sz="1800" b="1" dirty="0" smtClean="0"/>
              <a:t>Facebook news feed </a:t>
            </a:r>
            <a:r>
              <a:rPr lang="en-US" sz="1800" dirty="0" smtClean="0"/>
              <a:t>(desktop and mobile), </a:t>
            </a:r>
            <a:r>
              <a:rPr lang="en-US" sz="1800" b="1" dirty="0" smtClean="0"/>
              <a:t>Facebook right column </a:t>
            </a:r>
            <a:r>
              <a:rPr lang="en-US" sz="1800" dirty="0" smtClean="0"/>
              <a:t>(desktop only) and in </a:t>
            </a:r>
            <a:r>
              <a:rPr lang="en-US" sz="1800" b="1" dirty="0" err="1" smtClean="0"/>
              <a:t>Facebook’s</a:t>
            </a:r>
            <a:r>
              <a:rPr lang="en-US" sz="1800" b="1" dirty="0" smtClean="0"/>
              <a:t> Audience Network </a:t>
            </a:r>
            <a:r>
              <a:rPr lang="en-US" sz="1800" dirty="0" smtClean="0"/>
              <a:t>(mobile banners on third-party apps outside of Facebook).</a:t>
            </a:r>
            <a:endParaRPr lang="en-IN" sz="1800" dirty="0" smtClean="0"/>
          </a:p>
          <a:p>
            <a:pPr algn="just">
              <a:lnSpc>
                <a:spcPct val="150000"/>
              </a:lnSpc>
            </a:pPr>
            <a:endParaRPr lang="en-IN" sz="1800" dirty="0"/>
          </a:p>
        </p:txBody>
      </p:sp>
      <p:pic>
        <p:nvPicPr>
          <p:cNvPr id="4" name="Picture 3" descr="select networks where your ad will display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1437624"/>
            <a:ext cx="4572000" cy="3510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23478"/>
            <a:ext cx="1728192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3579862"/>
            <a:ext cx="8229600" cy="139366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IN" sz="22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When creating an Ad with Ads Manager without Business Manager, you have the option to use your Facebook page or add an Instagram account.</a:t>
            </a:r>
            <a:endParaRPr lang="en-IN" sz="22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4" name="Content Placeholder 3" descr="promote your instagram account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95486"/>
            <a:ext cx="5904656" cy="317844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3478"/>
            <a:ext cx="1584176" cy="412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9542"/>
            <a:ext cx="8229600" cy="50770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#5: Run Your </a:t>
            </a:r>
            <a:r>
              <a:rPr lang="en-US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</a:t>
            </a:r>
            <a:endParaRPr lang="en-IN" sz="2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07654"/>
            <a:ext cx="8280920" cy="2088232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sz="1800" dirty="0" smtClean="0"/>
              <a:t>Now, </a:t>
            </a:r>
            <a:r>
              <a:rPr lang="en-US" sz="1800" b="1" dirty="0" smtClean="0"/>
              <a:t>click the green Place Order button at the bottom right of the page to submit it for review</a:t>
            </a:r>
            <a:r>
              <a:rPr lang="en-US" sz="18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en-IN" sz="1800" b="1" dirty="0" smtClean="0"/>
              <a:t>Visit your Ads Manager directly or via Business Manager to see the performance of your ad</a:t>
            </a:r>
            <a:r>
              <a:rPr lang="en-IN" sz="1800" dirty="0" smtClean="0"/>
              <a:t>.</a:t>
            </a:r>
          </a:p>
          <a:p>
            <a:pPr algn="just">
              <a:lnSpc>
                <a:spcPct val="150000"/>
              </a:lnSpc>
            </a:pPr>
            <a:endParaRPr lang="en-IN" sz="1800" dirty="0"/>
          </a:p>
        </p:txBody>
      </p:sp>
      <p:pic>
        <p:nvPicPr>
          <p:cNvPr id="6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3478"/>
            <a:ext cx="1584176" cy="412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67544" y="1419622"/>
            <a:ext cx="3600400" cy="3528392"/>
          </a:xfr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/>
            <a:r>
              <a:rPr lang="en-IN" sz="2000" b="1" dirty="0" smtClean="0"/>
              <a:t>Click through your campaign to see the breakdown of results by placement</a:t>
            </a:r>
            <a:r>
              <a:rPr lang="en-IN" sz="2000" dirty="0" smtClean="0"/>
              <a:t>, if your ad is running on both Facebook and Instagram. </a:t>
            </a:r>
          </a:p>
          <a:p>
            <a:pPr algn="just"/>
            <a:endParaRPr lang="en-IN" sz="2000" b="1" dirty="0"/>
          </a:p>
          <a:p>
            <a:pPr algn="just"/>
            <a:r>
              <a:rPr lang="en-IN" sz="2000" b="1" dirty="0" smtClean="0"/>
              <a:t>Use the drop-down next to All Placement.</a:t>
            </a:r>
            <a:endParaRPr lang="en-IN" sz="2000" dirty="0"/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3478"/>
            <a:ext cx="1584176" cy="412674"/>
          </a:xfrm>
          <a:prstGeom prst="rect">
            <a:avLst/>
          </a:prstGeom>
          <a:noFill/>
        </p:spPr>
      </p:pic>
      <p:pic>
        <p:nvPicPr>
          <p:cNvPr id="6" name="Picture 5" descr="view ad results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1419622"/>
            <a:ext cx="4499992" cy="3528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699542"/>
            <a:ext cx="8229600" cy="50770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#6: Review </a:t>
            </a:r>
            <a:r>
              <a:rPr lang="en-US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Insights</a:t>
            </a:r>
            <a:endParaRPr lang="en-IN" sz="2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922412"/>
            <a:ext cx="8013576" cy="713234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n-IN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 Takeaway</a:t>
            </a:r>
            <a:endParaRPr lang="en-IN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0872" y="2211710"/>
            <a:ext cx="8013576" cy="151216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en-IN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en-IN" sz="2800" dirty="0" smtClean="0"/>
              <a:t>Thanks to Ads Manager, </a:t>
            </a:r>
          </a:p>
          <a:p>
            <a:pPr algn="ctr">
              <a:lnSpc>
                <a:spcPct val="150000"/>
              </a:lnSpc>
              <a:buNone/>
            </a:pPr>
            <a:r>
              <a:rPr lang="en-IN" sz="2800" dirty="0" smtClean="0"/>
              <a:t>Placing Instagram Ads is easier than ever.</a:t>
            </a:r>
            <a:endParaRPr lang="en-IN" sz="2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47664" y="1275606"/>
            <a:ext cx="5832648" cy="2304255"/>
          </a:xfrm>
          <a:solidFill>
            <a:schemeClr val="accent6">
              <a:lumMod val="60000"/>
              <a:lumOff val="40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sz="7000" dirty="0" smtClean="0">
                <a:latin typeface="Times New Roman" pitchFamily="18" charset="0"/>
                <a:cs typeface="Times New Roman" pitchFamily="18" charset="0"/>
              </a:rPr>
              <a:t>THANK </a:t>
            </a:r>
          </a:p>
          <a:p>
            <a:pPr algn="ctr">
              <a:buNone/>
            </a:pPr>
            <a:r>
              <a:rPr lang="en-US" sz="7000" dirty="0" smtClean="0">
                <a:latin typeface="Times New Roman" pitchFamily="18" charset="0"/>
                <a:cs typeface="Times New Roman" pitchFamily="18" charset="0"/>
              </a:rPr>
              <a:t>YOU</a:t>
            </a:r>
            <a:endParaRPr lang="en-IN" sz="7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1275606"/>
            <a:ext cx="7772400" cy="1424733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90000"/>
          </a:bodyPr>
          <a:lstStyle/>
          <a:p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Video </a:t>
            </a:r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#5 </a:t>
            </a:r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Creating </a:t>
            </a:r>
            <a:r>
              <a:rPr lang="en-US" sz="3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Insta</a:t>
            </a:r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Ads </a:t>
            </a:r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using Facebook Ads manager</a:t>
            </a:r>
            <a:endParaRPr lang="en-IN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259632" y="3057804"/>
            <a:ext cx="6400800" cy="62920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Step by Step</a:t>
            </a:r>
            <a:endParaRPr lang="en-IN" dirty="0"/>
          </a:p>
        </p:txBody>
      </p:sp>
      <p:pic>
        <p:nvPicPr>
          <p:cNvPr id="6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778397"/>
            <a:ext cx="8229600" cy="569218"/>
          </a:xfr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/>
          <a:p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Introduction</a:t>
            </a:r>
            <a:endParaRPr lang="en-IN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851670"/>
            <a:ext cx="8229600" cy="2664296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just">
              <a:lnSpc>
                <a:spcPct val="150000"/>
              </a:lnSpc>
            </a:pPr>
            <a:r>
              <a:rPr lang="en-US" sz="2200" dirty="0"/>
              <a:t>If you wish to run Instagram ads using Facebook Ads Manager instead of Power Editor, here’s the method</a:t>
            </a:r>
            <a:r>
              <a:rPr lang="en-US" sz="2200" dirty="0" smtClean="0"/>
              <a:t>.</a:t>
            </a:r>
          </a:p>
          <a:p>
            <a:pPr algn="just">
              <a:lnSpc>
                <a:spcPct val="150000"/>
              </a:lnSpc>
            </a:pPr>
            <a:endParaRPr lang="en-IN" sz="2200" dirty="0"/>
          </a:p>
          <a:p>
            <a:pPr algn="just">
              <a:lnSpc>
                <a:spcPct val="150000"/>
              </a:lnSpc>
            </a:pPr>
            <a:r>
              <a:rPr lang="en-IN" sz="2200" b="1" dirty="0"/>
              <a:t>Let us discover how to create an Instagram </a:t>
            </a:r>
            <a:r>
              <a:rPr lang="en-IN" sz="2200" b="1" dirty="0" smtClean="0"/>
              <a:t>Ad </a:t>
            </a:r>
            <a:r>
              <a:rPr lang="en-IN" sz="2200" b="1" dirty="0"/>
              <a:t>in Facebook Ads Manager</a:t>
            </a:r>
            <a:r>
              <a:rPr lang="en-IN" sz="2200" dirty="0"/>
              <a:t>, </a:t>
            </a:r>
            <a:r>
              <a:rPr lang="en-IN" sz="2200" b="1" dirty="0"/>
              <a:t>step</a:t>
            </a:r>
            <a:r>
              <a:rPr lang="en-IN" sz="2200" dirty="0"/>
              <a:t>–</a:t>
            </a:r>
            <a:r>
              <a:rPr lang="en-IN" sz="2200" b="1" dirty="0"/>
              <a:t>by</a:t>
            </a:r>
            <a:r>
              <a:rPr lang="en-IN" sz="2200" dirty="0"/>
              <a:t>–</a:t>
            </a:r>
            <a:r>
              <a:rPr lang="en-IN" sz="2200" b="1" dirty="0"/>
              <a:t>step</a:t>
            </a:r>
            <a:r>
              <a:rPr lang="en-IN" sz="2200" dirty="0"/>
              <a:t>.</a:t>
            </a:r>
          </a:p>
          <a:p>
            <a:pPr algn="just">
              <a:lnSpc>
                <a:spcPct val="150000"/>
              </a:lnSpc>
              <a:buNone/>
            </a:pPr>
            <a:endParaRPr lang="en-IN" sz="2200" dirty="0"/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3478"/>
            <a:ext cx="15841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049692"/>
            <a:ext cx="3960440" cy="2610290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IN" sz="1800" b="1" dirty="0" smtClean="0"/>
              <a:t>Go to Business Manager</a:t>
            </a:r>
            <a:r>
              <a:rPr lang="en-IN" sz="1800" dirty="0" smtClean="0"/>
              <a:t> </a:t>
            </a:r>
          </a:p>
          <a:p>
            <a:pPr marL="457200" indent="-457200">
              <a:buFont typeface="+mj-lt"/>
              <a:buAutoNum type="arabicPeriod"/>
            </a:pPr>
            <a:endParaRPr lang="en-IN" sz="1800" dirty="0" smtClean="0"/>
          </a:p>
          <a:p>
            <a:pPr marL="457200" indent="-457200">
              <a:buFont typeface="+mj-lt"/>
              <a:buAutoNum type="arabicPeriod"/>
            </a:pPr>
            <a:r>
              <a:rPr lang="en-IN" sz="1800" b="1" dirty="0" smtClean="0"/>
              <a:t>Use the Business Settings menu to navigate to Ad Accounts</a:t>
            </a:r>
            <a:r>
              <a:rPr lang="en-IN" sz="1800" dirty="0" smtClean="0"/>
              <a:t>. </a:t>
            </a:r>
          </a:p>
          <a:p>
            <a:pPr marL="457200" indent="-457200">
              <a:buFont typeface="+mj-lt"/>
              <a:buAutoNum type="arabicPeriod"/>
            </a:pPr>
            <a:endParaRPr lang="en-IN" sz="1800" dirty="0" smtClean="0"/>
          </a:p>
          <a:p>
            <a:pPr marL="457200" indent="-457200">
              <a:buFont typeface="+mj-lt"/>
              <a:buAutoNum type="arabicPeriod"/>
            </a:pPr>
            <a:r>
              <a:rPr lang="en-IN" sz="1800" b="1" dirty="0" smtClean="0"/>
              <a:t>Click on the link to View Ad Account in Ads Manager</a:t>
            </a:r>
            <a:r>
              <a:rPr lang="en-IN" sz="1800" dirty="0" smtClean="0"/>
              <a:t>.</a:t>
            </a:r>
            <a:endParaRPr lang="en-IN" sz="1800" dirty="0"/>
          </a:p>
        </p:txBody>
      </p:sp>
      <p:pic>
        <p:nvPicPr>
          <p:cNvPr id="4" name="Picture 3" descr="ad accounts in business manager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2049692"/>
            <a:ext cx="4032448" cy="2682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67544" y="987574"/>
            <a:ext cx="8229600" cy="59406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Getting Started</a:t>
            </a:r>
            <a:endParaRPr lang="en-IN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3478"/>
            <a:ext cx="1728192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771599" y="1076327"/>
            <a:ext cx="3008313" cy="3367632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just"/>
            <a:r>
              <a:rPr lang="en-US" sz="2000" dirty="0" smtClean="0"/>
              <a:t> 4. On the next screen, </a:t>
            </a:r>
            <a:r>
              <a:rPr lang="en-US" sz="2000" b="1" dirty="0" smtClean="0"/>
              <a:t>click the green Create Ad button</a:t>
            </a:r>
          </a:p>
          <a:p>
            <a:pPr algn="just"/>
            <a:endParaRPr lang="en-IN" sz="2000" b="1" dirty="0" smtClean="0"/>
          </a:p>
          <a:p>
            <a:pPr algn="just"/>
            <a:r>
              <a:rPr lang="en-IN" sz="2000" b="1" dirty="0" smtClean="0"/>
              <a:t> 5. Hover over the Ad objectives to see which ones will allow you to create Instagram ads</a:t>
            </a:r>
            <a:r>
              <a:rPr lang="en-IN" sz="2000" dirty="0" smtClean="0"/>
              <a:t>.</a:t>
            </a:r>
            <a:endParaRPr lang="en-IN" sz="20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860032" y="465516"/>
            <a:ext cx="3888432" cy="19442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I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I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4" descr="ad objectives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059582"/>
            <a:ext cx="3960440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1540"/>
            <a:ext cx="8229600" cy="59406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#1: Select Your Objective</a:t>
            </a:r>
            <a:endParaRPr lang="en-IN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707654"/>
            <a:ext cx="3816424" cy="2952328"/>
          </a:xfrm>
          <a:solidFill>
            <a:schemeClr val="tx2"/>
          </a:solidFill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sz="2200" dirty="0" smtClean="0">
                <a:solidFill>
                  <a:schemeClr val="bg1"/>
                </a:solidFill>
              </a:rPr>
              <a:t> First off, select an objective that works with Instagram.</a:t>
            </a:r>
          </a:p>
          <a:p>
            <a:pPr algn="just">
              <a:lnSpc>
                <a:spcPct val="150000"/>
              </a:lnSpc>
            </a:pPr>
            <a:r>
              <a:rPr lang="en-US" sz="2200" dirty="0" smtClean="0">
                <a:solidFill>
                  <a:schemeClr val="bg1"/>
                </a:solidFill>
              </a:rPr>
              <a:t>Now </a:t>
            </a:r>
            <a:r>
              <a:rPr lang="en-IN" sz="2200" b="1" dirty="0" smtClean="0">
                <a:solidFill>
                  <a:schemeClr val="bg1"/>
                </a:solidFill>
              </a:rPr>
              <a:t>tell Ads Manager what you want to advertise and click Continue</a:t>
            </a:r>
            <a:r>
              <a:rPr lang="en-IN" sz="2200" dirty="0" smtClean="0">
                <a:solidFill>
                  <a:schemeClr val="bg1"/>
                </a:solidFill>
              </a:rPr>
              <a:t>.</a:t>
            </a:r>
            <a:endParaRPr lang="en-IN" sz="2200" dirty="0">
              <a:solidFill>
                <a:schemeClr val="bg1"/>
              </a:solidFill>
            </a:endParaRPr>
          </a:p>
        </p:txBody>
      </p:sp>
      <p:pic>
        <p:nvPicPr>
          <p:cNvPr id="5" name="Picture 4" descr="choosing an ad objectives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707654"/>
            <a:ext cx="4104456" cy="2916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5896"/>
            <a:ext cx="8229600" cy="50770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#2: Choose Your Audience</a:t>
            </a:r>
            <a:endParaRPr lang="en-I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91630"/>
            <a:ext cx="3826768" cy="3240359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IN" sz="1800" dirty="0" smtClean="0"/>
              <a:t>Configure the target audience for your ad.</a:t>
            </a:r>
          </a:p>
          <a:p>
            <a:pPr algn="just">
              <a:lnSpc>
                <a:spcPct val="150000"/>
              </a:lnSpc>
            </a:pPr>
            <a:endParaRPr lang="en-IN" sz="1800" dirty="0" smtClean="0"/>
          </a:p>
          <a:p>
            <a:pPr algn="just">
              <a:lnSpc>
                <a:spcPct val="150000"/>
              </a:lnSpc>
            </a:pPr>
            <a:r>
              <a:rPr lang="en-IN" sz="1800" b="1" dirty="0" smtClean="0"/>
              <a:t>Click on the More Demographics button to reveal even more targeting options</a:t>
            </a:r>
            <a:r>
              <a:rPr lang="en-IN" sz="1800" dirty="0" smtClean="0"/>
              <a:t>.</a:t>
            </a:r>
            <a:endParaRPr lang="en-IN" sz="1800" dirty="0"/>
          </a:p>
        </p:txBody>
      </p:sp>
      <p:pic>
        <p:nvPicPr>
          <p:cNvPr id="4" name="Picture 3" descr="choosing an ad audience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563638"/>
            <a:ext cx="3960440" cy="33123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3478"/>
            <a:ext cx="1656184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5895"/>
            <a:ext cx="8229600" cy="579711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#3: Fix Your Ad Budget and Scheduling</a:t>
            </a:r>
            <a:endParaRPr lang="en-IN" sz="2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527634"/>
            <a:ext cx="8229600" cy="3348372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85000" lnSpcReduction="10000"/>
          </a:bodyPr>
          <a:lstStyle/>
          <a:p>
            <a:pPr algn="just">
              <a:lnSpc>
                <a:spcPct val="150000"/>
              </a:lnSpc>
            </a:pPr>
            <a:r>
              <a:rPr lang="en-US" sz="2000" dirty="0" smtClean="0"/>
              <a:t>Facebook offers recommendations for bidding strategies with specific ad objectives.</a:t>
            </a:r>
          </a:p>
          <a:p>
            <a:pPr algn="just">
              <a:lnSpc>
                <a:spcPct val="150000"/>
              </a:lnSpc>
            </a:pPr>
            <a:r>
              <a:rPr lang="en-US" sz="2000" dirty="0" smtClean="0"/>
              <a:t>The ad objectives available for Instagram ads are as:</a:t>
            </a:r>
          </a:p>
          <a:p>
            <a:pPr lvl="1" algn="just">
              <a:lnSpc>
                <a:spcPct val="150000"/>
              </a:lnSpc>
            </a:pPr>
            <a:r>
              <a:rPr lang="en-US" sz="2000" dirty="0" smtClean="0"/>
              <a:t>Send people to your website: Optimize for link clicks, get charged for link clicks (CPC).</a:t>
            </a:r>
            <a:endParaRPr lang="en-IN" sz="2000" dirty="0" smtClean="0"/>
          </a:p>
          <a:p>
            <a:pPr lvl="1" algn="just">
              <a:lnSpc>
                <a:spcPct val="150000"/>
              </a:lnSpc>
            </a:pPr>
            <a:r>
              <a:rPr lang="en-US" sz="2000" dirty="0" smtClean="0"/>
              <a:t>Increase conversions on your website: Optimize for conversions, get charged for impressions.</a:t>
            </a:r>
            <a:endParaRPr lang="en-IN" sz="2000" dirty="0" smtClean="0"/>
          </a:p>
          <a:p>
            <a:pPr lvl="1" algn="just">
              <a:lnSpc>
                <a:spcPct val="150000"/>
              </a:lnSpc>
            </a:pPr>
            <a:r>
              <a:rPr lang="en-US" sz="2000" dirty="0" smtClean="0"/>
              <a:t>Get installs of your app: Optimize for app installs, get charged for impressions.</a:t>
            </a:r>
            <a:endParaRPr lang="en-IN" sz="2000" dirty="0" smtClean="0"/>
          </a:p>
          <a:p>
            <a:pPr lvl="1" algn="just">
              <a:lnSpc>
                <a:spcPct val="150000"/>
              </a:lnSpc>
            </a:pPr>
            <a:r>
              <a:rPr lang="en-US" sz="2000" dirty="0" smtClean="0"/>
              <a:t>Get video views: Optimize for video views, get charged for impressions.</a:t>
            </a:r>
            <a:endParaRPr lang="en-IN" sz="2000" dirty="0"/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3478"/>
            <a:ext cx="1512168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5895"/>
            <a:ext cx="8229600" cy="579711"/>
          </a:xfrm>
          <a:ln w="28575">
            <a:solidFill>
              <a:schemeClr val="accent4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#4: Develop Your Ad</a:t>
            </a:r>
            <a:endParaRPr lang="en-IN" sz="2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1534"/>
            <a:ext cx="8229600" cy="3394472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en-US" sz="1800" dirty="0" smtClean="0"/>
              <a:t>You first need to </a:t>
            </a:r>
            <a:r>
              <a:rPr lang="en-US" sz="1800" b="1" dirty="0" smtClean="0"/>
              <a:t>designate whether you want to use a single image or video or multiples</a:t>
            </a:r>
            <a:r>
              <a:rPr lang="en-US" sz="1800" dirty="0" smtClean="0"/>
              <a:t>. </a:t>
            </a:r>
          </a:p>
          <a:p>
            <a:pPr>
              <a:lnSpc>
                <a:spcPct val="150000"/>
              </a:lnSpc>
            </a:pPr>
            <a:r>
              <a:rPr lang="en-US" sz="1800" dirty="0" smtClean="0"/>
              <a:t>After making these selections, Review.</a:t>
            </a:r>
          </a:p>
          <a:p>
            <a:pPr>
              <a:lnSpc>
                <a:spcPct val="150000"/>
              </a:lnSpc>
            </a:pPr>
            <a:endParaRPr lang="en-US" sz="1800" dirty="0" smtClean="0"/>
          </a:p>
          <a:p>
            <a:pPr>
              <a:lnSpc>
                <a:spcPct val="150000"/>
              </a:lnSpc>
            </a:pPr>
            <a:endParaRPr lang="en-US" sz="1800" dirty="0" smtClean="0"/>
          </a:p>
          <a:p>
            <a:pPr>
              <a:lnSpc>
                <a:spcPct val="150000"/>
              </a:lnSpc>
            </a:pPr>
            <a:endParaRPr lang="en-US" sz="1800" dirty="0" smtClean="0"/>
          </a:p>
          <a:p>
            <a:pPr>
              <a:lnSpc>
                <a:spcPct val="150000"/>
              </a:lnSpc>
            </a:pPr>
            <a:endParaRPr lang="en-US" sz="1800" dirty="0" smtClean="0"/>
          </a:p>
          <a:p>
            <a:pPr>
              <a:lnSpc>
                <a:spcPct val="150000"/>
              </a:lnSpc>
            </a:pPr>
            <a:endParaRPr lang="en-US" sz="1800" dirty="0" smtClean="0"/>
          </a:p>
          <a:p>
            <a:pPr>
              <a:lnSpc>
                <a:spcPct val="150000"/>
              </a:lnSpc>
            </a:pPr>
            <a:r>
              <a:rPr lang="en-US" sz="1800" dirty="0" smtClean="0"/>
              <a:t>Now, </a:t>
            </a:r>
            <a:r>
              <a:rPr lang="en-US" sz="1800" b="1" dirty="0" smtClean="0"/>
              <a:t>select your ad creative</a:t>
            </a:r>
            <a:r>
              <a:rPr lang="en-US" sz="1800" dirty="0" smtClean="0"/>
              <a:t> (images or video). </a:t>
            </a:r>
          </a:p>
          <a:p>
            <a:pPr>
              <a:lnSpc>
                <a:spcPct val="150000"/>
              </a:lnSpc>
            </a:pPr>
            <a:r>
              <a:rPr lang="en-US" sz="1800" b="1" dirty="0" smtClean="0"/>
              <a:t>Scroll down and test what it will look like with each of your placements</a:t>
            </a:r>
            <a:r>
              <a:rPr lang="en-US" sz="1800" dirty="0" smtClean="0"/>
              <a:t>.</a:t>
            </a:r>
            <a:endParaRPr lang="en-IN" sz="1800" dirty="0"/>
          </a:p>
        </p:txBody>
      </p:sp>
      <p:pic>
        <p:nvPicPr>
          <p:cNvPr id="5" name="Picture 4" descr="verify instagram placement optio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427734"/>
            <a:ext cx="4752528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268</Words>
  <Application>Microsoft Office PowerPoint</Application>
  <PresentationFormat>On-screen Show (16:9)</PresentationFormat>
  <Paragraphs>54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Slide 1</vt:lpstr>
      <vt:lpstr>Video #5    Creating Insta Ads using Facebook Ads manager</vt:lpstr>
      <vt:lpstr>Introduction</vt:lpstr>
      <vt:lpstr>Getting Started</vt:lpstr>
      <vt:lpstr>Slide 5</vt:lpstr>
      <vt:lpstr>#1: Select Your Objective</vt:lpstr>
      <vt:lpstr>#2: Choose Your Audience</vt:lpstr>
      <vt:lpstr>#3: Fix Your Ad Budget and Scheduling</vt:lpstr>
      <vt:lpstr>#4: Develop Your Ad</vt:lpstr>
      <vt:lpstr>Next, Configure your ad display</vt:lpstr>
      <vt:lpstr>When creating an Ad with Ads Manager without Business Manager, you have the option to use your Facebook page or add an Instagram account.</vt:lpstr>
      <vt:lpstr>#5: Run Your Ad</vt:lpstr>
      <vt:lpstr>#6: Review Insights</vt:lpstr>
      <vt:lpstr>The Takeaway</vt:lpstr>
      <vt:lpstr>Slide 15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 # Creating Ads using Facebook Ads manager</dc:title>
  <dc:creator>Hp</dc:creator>
  <cp:lastModifiedBy>Hp</cp:lastModifiedBy>
  <cp:revision>45</cp:revision>
  <dcterms:created xsi:type="dcterms:W3CDTF">2016-07-02T12:49:04Z</dcterms:created>
  <dcterms:modified xsi:type="dcterms:W3CDTF">2016-07-02T19:54:49Z</dcterms:modified>
</cp:coreProperties>
</file>